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E31BE-0495-440A-8D90-60C99DA36904}" type="datetimeFigureOut">
              <a:rPr lang="de-AT" smtClean="0"/>
              <a:t>17.02.2025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E44CC-56C0-474D-9F1C-D8D95F07869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98457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E31BE-0495-440A-8D90-60C99DA36904}" type="datetimeFigureOut">
              <a:rPr lang="de-AT" smtClean="0"/>
              <a:t>17.02.2025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E44CC-56C0-474D-9F1C-D8D95F07869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84726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E31BE-0495-440A-8D90-60C99DA36904}" type="datetimeFigureOut">
              <a:rPr lang="de-AT" smtClean="0"/>
              <a:t>17.02.2025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E44CC-56C0-474D-9F1C-D8D95F07869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84510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E31BE-0495-440A-8D90-60C99DA36904}" type="datetimeFigureOut">
              <a:rPr lang="de-AT" smtClean="0"/>
              <a:t>17.02.2025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E44CC-56C0-474D-9F1C-D8D95F07869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15412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E31BE-0495-440A-8D90-60C99DA36904}" type="datetimeFigureOut">
              <a:rPr lang="de-AT" smtClean="0"/>
              <a:t>17.02.2025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E44CC-56C0-474D-9F1C-D8D95F07869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90933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E31BE-0495-440A-8D90-60C99DA36904}" type="datetimeFigureOut">
              <a:rPr lang="de-AT" smtClean="0"/>
              <a:t>17.02.2025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E44CC-56C0-474D-9F1C-D8D95F07869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8595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E31BE-0495-440A-8D90-60C99DA36904}" type="datetimeFigureOut">
              <a:rPr lang="de-AT" smtClean="0"/>
              <a:t>17.02.2025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E44CC-56C0-474D-9F1C-D8D95F07869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21978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E31BE-0495-440A-8D90-60C99DA36904}" type="datetimeFigureOut">
              <a:rPr lang="de-AT" smtClean="0"/>
              <a:t>17.02.2025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E44CC-56C0-474D-9F1C-D8D95F07869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85562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E31BE-0495-440A-8D90-60C99DA36904}" type="datetimeFigureOut">
              <a:rPr lang="de-AT" smtClean="0"/>
              <a:t>17.02.2025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E44CC-56C0-474D-9F1C-D8D95F07869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25123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E31BE-0495-440A-8D90-60C99DA36904}" type="datetimeFigureOut">
              <a:rPr lang="de-AT" smtClean="0"/>
              <a:t>17.02.2025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E44CC-56C0-474D-9F1C-D8D95F07869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23392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E31BE-0495-440A-8D90-60C99DA36904}" type="datetimeFigureOut">
              <a:rPr lang="de-AT" smtClean="0"/>
              <a:t>17.02.2025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E44CC-56C0-474D-9F1C-D8D95F07869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43645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E31BE-0495-440A-8D90-60C99DA36904}" type="datetimeFigureOut">
              <a:rPr lang="de-AT" smtClean="0"/>
              <a:t>17.02.2025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E44CC-56C0-474D-9F1C-D8D95F07869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82297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AT" sz="3600" b="1" dirty="0" smtClean="0"/>
              <a:t>Spielplan &amp; Ergebnisse </a:t>
            </a:r>
            <a:r>
              <a:rPr lang="de-AT" sz="3600" b="1" dirty="0" smtClean="0"/>
              <a:t>2. </a:t>
            </a:r>
            <a:r>
              <a:rPr lang="de-AT" sz="3600" b="1" dirty="0" smtClean="0"/>
              <a:t>Spieltag am </a:t>
            </a:r>
            <a:r>
              <a:rPr lang="de-AT" sz="3600" b="1" dirty="0" smtClean="0"/>
              <a:t>15.02.2025</a:t>
            </a:r>
            <a:endParaRPr lang="de-AT" sz="3600" b="1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de-AT" sz="2800" dirty="0" smtClean="0"/>
              <a:t>Gruppe 1</a:t>
            </a:r>
            <a:endParaRPr lang="de-AT" sz="2800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de-AT" sz="2800" dirty="0" smtClean="0"/>
              <a:t>Gruppe 2</a:t>
            </a:r>
            <a:endParaRPr lang="de-AT" sz="2800" dirty="0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316" y="5631586"/>
            <a:ext cx="2857500" cy="1104900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156" y="5707786"/>
            <a:ext cx="2581275" cy="952500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7109" y="5585184"/>
            <a:ext cx="1288279" cy="927561"/>
          </a:xfrm>
          <a:prstGeom prst="rect">
            <a:avLst/>
          </a:prstGeom>
        </p:spPr>
      </p:pic>
      <p:graphicFrame>
        <p:nvGraphicFramePr>
          <p:cNvPr id="15" name="Inhaltsplatzhalter 1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9209641"/>
              </p:ext>
            </p:extLst>
          </p:nvPr>
        </p:nvGraphicFramePr>
        <p:xfrm>
          <a:off x="839788" y="2830287"/>
          <a:ext cx="5157787" cy="21329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63292">
                  <a:extLst>
                    <a:ext uri="{9D8B030D-6E8A-4147-A177-3AD203B41FA5}">
                      <a16:colId xmlns:a16="http://schemas.microsoft.com/office/drawing/2014/main" val="890949934"/>
                    </a:ext>
                  </a:extLst>
                </a:gridCol>
                <a:gridCol w="84524">
                  <a:extLst>
                    <a:ext uri="{9D8B030D-6E8A-4147-A177-3AD203B41FA5}">
                      <a16:colId xmlns:a16="http://schemas.microsoft.com/office/drawing/2014/main" val="3542690891"/>
                    </a:ext>
                  </a:extLst>
                </a:gridCol>
                <a:gridCol w="1314213">
                  <a:extLst>
                    <a:ext uri="{9D8B030D-6E8A-4147-A177-3AD203B41FA5}">
                      <a16:colId xmlns:a16="http://schemas.microsoft.com/office/drawing/2014/main" val="1346215519"/>
                    </a:ext>
                  </a:extLst>
                </a:gridCol>
                <a:gridCol w="754355">
                  <a:extLst>
                    <a:ext uri="{9D8B030D-6E8A-4147-A177-3AD203B41FA5}">
                      <a16:colId xmlns:a16="http://schemas.microsoft.com/office/drawing/2014/main" val="3793891209"/>
                    </a:ext>
                  </a:extLst>
                </a:gridCol>
                <a:gridCol w="673466">
                  <a:extLst>
                    <a:ext uri="{9D8B030D-6E8A-4147-A177-3AD203B41FA5}">
                      <a16:colId xmlns:a16="http://schemas.microsoft.com/office/drawing/2014/main" val="266423861"/>
                    </a:ext>
                  </a:extLst>
                </a:gridCol>
                <a:gridCol w="967937">
                  <a:extLst>
                    <a:ext uri="{9D8B030D-6E8A-4147-A177-3AD203B41FA5}">
                      <a16:colId xmlns:a16="http://schemas.microsoft.com/office/drawing/2014/main" val="3177816027"/>
                    </a:ext>
                  </a:extLst>
                </a:gridCol>
              </a:tblGrid>
              <a:tr h="30646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de-AT" sz="1100" u="none" strike="noStrike">
                          <a:effectLst/>
                        </a:rPr>
                        <a:t>Spielplan</a:t>
                      </a:r>
                      <a:endParaRPr lang="de-AT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47" marR="2247" marT="2247" marB="0" anchor="ctr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100" u="none" strike="noStrike">
                          <a:effectLst/>
                        </a:rPr>
                        <a:t>Spielzeit</a:t>
                      </a:r>
                      <a:endParaRPr lang="de-AT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47" marR="2247" marT="2247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de-AT" sz="1100" u="none" strike="noStrike">
                          <a:effectLst/>
                        </a:rPr>
                        <a:t>Ergebnisse</a:t>
                      </a:r>
                      <a:endParaRPr lang="de-AT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47" marR="2247" marT="2247" marB="0" anchor="ctr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8227495"/>
                  </a:ext>
                </a:extLst>
              </a:tr>
              <a:tr h="306466">
                <a:tc>
                  <a:txBody>
                    <a:bodyPr/>
                    <a:lstStyle/>
                    <a:p>
                      <a:pPr algn="l" fontAlgn="ctr"/>
                      <a:r>
                        <a:rPr lang="de-AT" sz="1100" u="none" strike="noStrike">
                          <a:effectLst/>
                        </a:rPr>
                        <a:t>KPMG</a:t>
                      </a:r>
                      <a:endParaRPr lang="de-AT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47" marR="2247" marT="224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100" u="none" strike="noStrike">
                          <a:effectLst/>
                        </a:rPr>
                        <a:t>:</a:t>
                      </a:r>
                      <a:endParaRPr lang="de-AT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47" marR="2247" marT="22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100" u="none" strike="noStrike">
                          <a:effectLst/>
                        </a:rPr>
                        <a:t>Vilo Gastro</a:t>
                      </a:r>
                      <a:endParaRPr lang="de-AT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47" marR="2247" marT="22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100" u="none" strike="noStrike">
                          <a:effectLst/>
                        </a:rPr>
                        <a:t>10:00</a:t>
                      </a:r>
                      <a:endParaRPr lang="de-AT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47" marR="2247" marT="22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800" u="none" strike="noStrike">
                          <a:effectLst/>
                        </a:rPr>
                        <a:t>5</a:t>
                      </a:r>
                      <a:endParaRPr lang="de-AT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47" marR="2247" marT="22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800" u="none" strike="noStrike">
                          <a:effectLst/>
                        </a:rPr>
                        <a:t>2</a:t>
                      </a:r>
                      <a:endParaRPr lang="de-AT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47" marR="2247" marT="2247" marB="0" anchor="ctr"/>
                </a:tc>
                <a:extLst>
                  <a:ext uri="{0D108BD9-81ED-4DB2-BD59-A6C34878D82A}">
                    <a16:rowId xmlns:a16="http://schemas.microsoft.com/office/drawing/2014/main" val="1431359347"/>
                  </a:ext>
                </a:extLst>
              </a:tr>
              <a:tr h="306466">
                <a:tc>
                  <a:txBody>
                    <a:bodyPr/>
                    <a:lstStyle/>
                    <a:p>
                      <a:pPr algn="l" fontAlgn="ctr"/>
                      <a:r>
                        <a:rPr lang="de-AT" sz="1100" u="none" strike="noStrike">
                          <a:effectLst/>
                        </a:rPr>
                        <a:t>Vamed-KMB</a:t>
                      </a:r>
                      <a:endParaRPr lang="de-AT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47" marR="2247" marT="224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100" u="none" strike="noStrike">
                          <a:effectLst/>
                        </a:rPr>
                        <a:t>:</a:t>
                      </a:r>
                      <a:endParaRPr lang="de-AT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47" marR="2247" marT="22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100" u="none" strike="noStrike">
                          <a:effectLst/>
                        </a:rPr>
                        <a:t>FC Bearing Point</a:t>
                      </a:r>
                      <a:endParaRPr lang="de-AT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47" marR="2247" marT="22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100" u="none" strike="noStrike">
                          <a:effectLst/>
                        </a:rPr>
                        <a:t>10:20</a:t>
                      </a:r>
                      <a:endParaRPr lang="de-AT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47" marR="2247" marT="22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800" u="none" strike="noStrike">
                          <a:effectLst/>
                        </a:rPr>
                        <a:t>2</a:t>
                      </a:r>
                      <a:endParaRPr lang="de-AT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47" marR="2247" marT="22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800" u="none" strike="noStrike">
                          <a:effectLst/>
                        </a:rPr>
                        <a:t>4</a:t>
                      </a:r>
                      <a:endParaRPr lang="de-AT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47" marR="2247" marT="2247" marB="0" anchor="ctr"/>
                </a:tc>
                <a:extLst>
                  <a:ext uri="{0D108BD9-81ED-4DB2-BD59-A6C34878D82A}">
                    <a16:rowId xmlns:a16="http://schemas.microsoft.com/office/drawing/2014/main" val="1965918891"/>
                  </a:ext>
                </a:extLst>
              </a:tr>
              <a:tr h="306466">
                <a:tc>
                  <a:txBody>
                    <a:bodyPr/>
                    <a:lstStyle/>
                    <a:p>
                      <a:pPr algn="l" fontAlgn="ctr"/>
                      <a:r>
                        <a:rPr lang="de-AT" sz="1100" u="none" strike="noStrike">
                          <a:effectLst/>
                        </a:rPr>
                        <a:t>KPMG</a:t>
                      </a:r>
                      <a:endParaRPr lang="de-AT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47" marR="2247" marT="224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100" u="none" strike="noStrike">
                          <a:effectLst/>
                        </a:rPr>
                        <a:t>:</a:t>
                      </a:r>
                      <a:endParaRPr lang="de-AT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47" marR="2247" marT="22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100" u="none" strike="noStrike">
                          <a:effectLst/>
                        </a:rPr>
                        <a:t>Vamed-KMB</a:t>
                      </a:r>
                      <a:endParaRPr lang="de-AT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47" marR="2247" marT="22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100" u="none" strike="noStrike" dirty="0">
                          <a:effectLst/>
                        </a:rPr>
                        <a:t>10:40</a:t>
                      </a:r>
                      <a:endParaRPr lang="de-AT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47" marR="2247" marT="22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800" u="none" strike="noStrike">
                          <a:effectLst/>
                        </a:rPr>
                        <a:t>5</a:t>
                      </a:r>
                      <a:endParaRPr lang="de-AT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47" marR="2247" marT="22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800" u="none" strike="noStrike">
                          <a:effectLst/>
                        </a:rPr>
                        <a:t>2</a:t>
                      </a:r>
                      <a:endParaRPr lang="de-AT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47" marR="2247" marT="2247" marB="0" anchor="ctr"/>
                </a:tc>
                <a:extLst>
                  <a:ext uri="{0D108BD9-81ED-4DB2-BD59-A6C34878D82A}">
                    <a16:rowId xmlns:a16="http://schemas.microsoft.com/office/drawing/2014/main" val="3111999798"/>
                  </a:ext>
                </a:extLst>
              </a:tr>
              <a:tr h="306466">
                <a:tc>
                  <a:txBody>
                    <a:bodyPr/>
                    <a:lstStyle/>
                    <a:p>
                      <a:pPr algn="l" fontAlgn="ctr"/>
                      <a:r>
                        <a:rPr lang="de-AT" sz="1100" u="none" strike="noStrike">
                          <a:effectLst/>
                        </a:rPr>
                        <a:t>Vilo Gastro</a:t>
                      </a:r>
                      <a:endParaRPr lang="de-AT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47" marR="2247" marT="224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100" u="none" strike="noStrike">
                          <a:effectLst/>
                        </a:rPr>
                        <a:t>:</a:t>
                      </a:r>
                      <a:endParaRPr lang="de-AT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47" marR="2247" marT="22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100" u="none" strike="noStrike">
                          <a:effectLst/>
                        </a:rPr>
                        <a:t>FC Bearing Point</a:t>
                      </a:r>
                      <a:endParaRPr lang="de-AT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47" marR="2247" marT="22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100" u="none" strike="noStrike">
                          <a:effectLst/>
                        </a:rPr>
                        <a:t>11:00</a:t>
                      </a:r>
                      <a:endParaRPr lang="de-AT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47" marR="2247" marT="22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800" u="none" strike="noStrike">
                          <a:effectLst/>
                        </a:rPr>
                        <a:t>0</a:t>
                      </a:r>
                      <a:endParaRPr lang="de-AT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47" marR="2247" marT="22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800" u="none" strike="noStrike">
                          <a:effectLst/>
                        </a:rPr>
                        <a:t>4</a:t>
                      </a:r>
                      <a:endParaRPr lang="de-AT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47" marR="2247" marT="2247" marB="0" anchor="ctr"/>
                </a:tc>
                <a:extLst>
                  <a:ext uri="{0D108BD9-81ED-4DB2-BD59-A6C34878D82A}">
                    <a16:rowId xmlns:a16="http://schemas.microsoft.com/office/drawing/2014/main" val="2663305255"/>
                  </a:ext>
                </a:extLst>
              </a:tr>
              <a:tr h="306466">
                <a:tc>
                  <a:txBody>
                    <a:bodyPr/>
                    <a:lstStyle/>
                    <a:p>
                      <a:pPr algn="l" fontAlgn="ctr"/>
                      <a:r>
                        <a:rPr lang="de-AT" sz="1100" u="none" strike="noStrike">
                          <a:effectLst/>
                        </a:rPr>
                        <a:t>FC Bearing Point</a:t>
                      </a:r>
                      <a:endParaRPr lang="de-AT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47" marR="2247" marT="224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100" u="none" strike="noStrike">
                          <a:effectLst/>
                        </a:rPr>
                        <a:t>:</a:t>
                      </a:r>
                      <a:endParaRPr lang="de-AT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47" marR="2247" marT="22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100" u="none" strike="noStrike">
                          <a:effectLst/>
                        </a:rPr>
                        <a:t>KPMG</a:t>
                      </a:r>
                      <a:endParaRPr lang="de-AT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47" marR="2247" marT="22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100" u="none" strike="noStrike">
                          <a:effectLst/>
                        </a:rPr>
                        <a:t>11:20</a:t>
                      </a:r>
                      <a:endParaRPr lang="de-AT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47" marR="2247" marT="22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800" u="none" strike="noStrike">
                          <a:effectLst/>
                        </a:rPr>
                        <a:t>1</a:t>
                      </a:r>
                      <a:endParaRPr lang="de-AT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47" marR="2247" marT="22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800" u="none" strike="noStrike">
                          <a:effectLst/>
                        </a:rPr>
                        <a:t>3</a:t>
                      </a:r>
                      <a:endParaRPr lang="de-AT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47" marR="2247" marT="2247" marB="0" anchor="ctr"/>
                </a:tc>
                <a:extLst>
                  <a:ext uri="{0D108BD9-81ED-4DB2-BD59-A6C34878D82A}">
                    <a16:rowId xmlns:a16="http://schemas.microsoft.com/office/drawing/2014/main" val="1591727886"/>
                  </a:ext>
                </a:extLst>
              </a:tr>
              <a:tr h="294179">
                <a:tc>
                  <a:txBody>
                    <a:bodyPr/>
                    <a:lstStyle/>
                    <a:p>
                      <a:pPr algn="l" fontAlgn="ctr"/>
                      <a:r>
                        <a:rPr lang="de-AT" sz="1100" u="none" strike="noStrike">
                          <a:effectLst/>
                        </a:rPr>
                        <a:t>Vamed-KMB</a:t>
                      </a:r>
                      <a:endParaRPr lang="de-AT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47" marR="2247" marT="224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100" u="none" strike="noStrike">
                          <a:effectLst/>
                        </a:rPr>
                        <a:t>:</a:t>
                      </a:r>
                      <a:endParaRPr lang="de-AT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47" marR="2247" marT="22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100" u="none" strike="noStrike">
                          <a:effectLst/>
                        </a:rPr>
                        <a:t>Vilo Gastro</a:t>
                      </a:r>
                      <a:endParaRPr lang="de-AT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47" marR="2247" marT="22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100" u="none" strike="noStrike">
                          <a:effectLst/>
                        </a:rPr>
                        <a:t>11:40</a:t>
                      </a:r>
                      <a:endParaRPr lang="de-AT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47" marR="2247" marT="22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800" u="none" strike="noStrike">
                          <a:effectLst/>
                        </a:rPr>
                        <a:t>5</a:t>
                      </a:r>
                      <a:endParaRPr lang="de-AT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47" marR="2247" marT="22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800" u="none" strike="noStrike" dirty="0">
                          <a:effectLst/>
                        </a:rPr>
                        <a:t>4</a:t>
                      </a:r>
                      <a:endParaRPr lang="de-AT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47" marR="2247" marT="2247" marB="0" anchor="ctr"/>
                </a:tc>
                <a:extLst>
                  <a:ext uri="{0D108BD9-81ED-4DB2-BD59-A6C34878D82A}">
                    <a16:rowId xmlns:a16="http://schemas.microsoft.com/office/drawing/2014/main" val="3996318083"/>
                  </a:ext>
                </a:extLst>
              </a:tr>
            </a:tbl>
          </a:graphicData>
        </a:graphic>
      </p:graphicFrame>
      <p:graphicFrame>
        <p:nvGraphicFramePr>
          <p:cNvPr id="17" name="Inhaltsplatzhalter 16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726930319"/>
              </p:ext>
            </p:extLst>
          </p:nvPr>
        </p:nvGraphicFramePr>
        <p:xfrm>
          <a:off x="6172200" y="2830284"/>
          <a:ext cx="5183188" cy="21309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59228">
                  <a:extLst>
                    <a:ext uri="{9D8B030D-6E8A-4147-A177-3AD203B41FA5}">
                      <a16:colId xmlns:a16="http://schemas.microsoft.com/office/drawing/2014/main" val="2118987793"/>
                    </a:ext>
                  </a:extLst>
                </a:gridCol>
                <a:gridCol w="84272">
                  <a:extLst>
                    <a:ext uri="{9D8B030D-6E8A-4147-A177-3AD203B41FA5}">
                      <a16:colId xmlns:a16="http://schemas.microsoft.com/office/drawing/2014/main" val="4102900643"/>
                    </a:ext>
                  </a:extLst>
                </a:gridCol>
                <a:gridCol w="1310295">
                  <a:extLst>
                    <a:ext uri="{9D8B030D-6E8A-4147-A177-3AD203B41FA5}">
                      <a16:colId xmlns:a16="http://schemas.microsoft.com/office/drawing/2014/main" val="3734421629"/>
                    </a:ext>
                  </a:extLst>
                </a:gridCol>
                <a:gridCol w="752106">
                  <a:extLst>
                    <a:ext uri="{9D8B030D-6E8A-4147-A177-3AD203B41FA5}">
                      <a16:colId xmlns:a16="http://schemas.microsoft.com/office/drawing/2014/main" val="3561837015"/>
                    </a:ext>
                  </a:extLst>
                </a:gridCol>
                <a:gridCol w="804663">
                  <a:extLst>
                    <a:ext uri="{9D8B030D-6E8A-4147-A177-3AD203B41FA5}">
                      <a16:colId xmlns:a16="http://schemas.microsoft.com/office/drawing/2014/main" val="628080201"/>
                    </a:ext>
                  </a:extLst>
                </a:gridCol>
                <a:gridCol w="872624">
                  <a:extLst>
                    <a:ext uri="{9D8B030D-6E8A-4147-A177-3AD203B41FA5}">
                      <a16:colId xmlns:a16="http://schemas.microsoft.com/office/drawing/2014/main" val="362072755"/>
                    </a:ext>
                  </a:extLst>
                </a:gridCol>
              </a:tblGrid>
              <a:tr h="30602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de-AT" sz="1100" u="none" strike="noStrike">
                          <a:effectLst/>
                        </a:rPr>
                        <a:t>Spielplan</a:t>
                      </a:r>
                      <a:endParaRPr lang="de-AT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39" marR="2239" marT="2239" marB="0" anchor="ctr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100" u="none" strike="noStrike">
                          <a:effectLst/>
                        </a:rPr>
                        <a:t>Spielzeit</a:t>
                      </a:r>
                      <a:endParaRPr lang="de-AT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39" marR="2239" marT="2239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de-AT" sz="1100" u="none" strike="noStrike">
                          <a:effectLst/>
                        </a:rPr>
                        <a:t>Ergebnisse</a:t>
                      </a:r>
                      <a:endParaRPr lang="de-AT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39" marR="2239" marT="2239" marB="0" anchor="ctr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7696217"/>
                  </a:ext>
                </a:extLst>
              </a:tr>
              <a:tr h="306022">
                <a:tc>
                  <a:txBody>
                    <a:bodyPr/>
                    <a:lstStyle/>
                    <a:p>
                      <a:pPr algn="l" fontAlgn="ctr"/>
                      <a:r>
                        <a:rPr lang="de-AT" sz="1100" u="none" strike="noStrike">
                          <a:effectLst/>
                        </a:rPr>
                        <a:t>Böhringer-Ingelheim</a:t>
                      </a:r>
                      <a:endParaRPr lang="de-AT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39" marR="2239" marT="223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100" u="none" strike="noStrike">
                          <a:effectLst/>
                        </a:rPr>
                        <a:t>:</a:t>
                      </a:r>
                      <a:endParaRPr lang="de-AT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39" marR="2239" marT="22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100" u="none" strike="noStrike">
                          <a:effectLst/>
                        </a:rPr>
                        <a:t>MOH</a:t>
                      </a:r>
                      <a:endParaRPr lang="de-AT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39" marR="2239" marT="22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100" u="none" strike="noStrike">
                          <a:effectLst/>
                        </a:rPr>
                        <a:t>12:30</a:t>
                      </a:r>
                      <a:endParaRPr lang="de-AT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39" marR="2239" marT="22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800" u="none" strike="noStrike">
                          <a:effectLst/>
                        </a:rPr>
                        <a:t>6</a:t>
                      </a:r>
                      <a:endParaRPr lang="de-AT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39" marR="2239" marT="22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800" u="none" strike="noStrike">
                          <a:effectLst/>
                        </a:rPr>
                        <a:t>0</a:t>
                      </a:r>
                      <a:endParaRPr lang="de-AT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39" marR="2239" marT="2239" marB="0" anchor="ctr"/>
                </a:tc>
                <a:extLst>
                  <a:ext uri="{0D108BD9-81ED-4DB2-BD59-A6C34878D82A}">
                    <a16:rowId xmlns:a16="http://schemas.microsoft.com/office/drawing/2014/main" val="660065341"/>
                  </a:ext>
                </a:extLst>
              </a:tr>
              <a:tr h="306022">
                <a:tc>
                  <a:txBody>
                    <a:bodyPr/>
                    <a:lstStyle/>
                    <a:p>
                      <a:pPr algn="l" fontAlgn="ctr"/>
                      <a:r>
                        <a:rPr lang="de-AT" sz="1100" u="none" strike="noStrike">
                          <a:effectLst/>
                        </a:rPr>
                        <a:t>SAC Hietzing</a:t>
                      </a:r>
                      <a:endParaRPr lang="de-AT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39" marR="2239" marT="223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100" u="none" strike="noStrike">
                          <a:effectLst/>
                        </a:rPr>
                        <a:t>:</a:t>
                      </a:r>
                      <a:endParaRPr lang="de-AT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39" marR="2239" marT="22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100" u="none" strike="noStrike">
                          <a:effectLst/>
                        </a:rPr>
                        <a:t>SC VPHS</a:t>
                      </a:r>
                      <a:endParaRPr lang="de-AT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39" marR="2239" marT="22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100" u="none" strike="noStrike">
                          <a:effectLst/>
                        </a:rPr>
                        <a:t>12:50</a:t>
                      </a:r>
                      <a:endParaRPr lang="de-AT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39" marR="2239" marT="22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800" u="none" strike="noStrike">
                          <a:effectLst/>
                        </a:rPr>
                        <a:t>4</a:t>
                      </a:r>
                      <a:endParaRPr lang="de-AT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39" marR="2239" marT="22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800" u="none" strike="noStrike">
                          <a:effectLst/>
                        </a:rPr>
                        <a:t>0</a:t>
                      </a:r>
                      <a:endParaRPr lang="de-AT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39" marR="2239" marT="2239" marB="0" anchor="ctr"/>
                </a:tc>
                <a:extLst>
                  <a:ext uri="{0D108BD9-81ED-4DB2-BD59-A6C34878D82A}">
                    <a16:rowId xmlns:a16="http://schemas.microsoft.com/office/drawing/2014/main" val="3273070954"/>
                  </a:ext>
                </a:extLst>
              </a:tr>
              <a:tr h="306022">
                <a:tc>
                  <a:txBody>
                    <a:bodyPr/>
                    <a:lstStyle/>
                    <a:p>
                      <a:pPr algn="l" fontAlgn="ctr"/>
                      <a:r>
                        <a:rPr lang="de-AT" sz="1100" u="none" strike="noStrike">
                          <a:effectLst/>
                        </a:rPr>
                        <a:t>Böhringer-Ingelheim</a:t>
                      </a:r>
                      <a:endParaRPr lang="de-AT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39" marR="2239" marT="223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100" u="none" strike="noStrike">
                          <a:effectLst/>
                        </a:rPr>
                        <a:t>:</a:t>
                      </a:r>
                      <a:endParaRPr lang="de-AT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39" marR="2239" marT="22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100" u="none" strike="noStrike">
                          <a:effectLst/>
                        </a:rPr>
                        <a:t>SAC Hietzing</a:t>
                      </a:r>
                      <a:endParaRPr lang="de-AT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39" marR="2239" marT="22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100" u="none" strike="noStrike">
                          <a:effectLst/>
                        </a:rPr>
                        <a:t>13:10</a:t>
                      </a:r>
                      <a:endParaRPr lang="de-AT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39" marR="2239" marT="22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800" u="none" strike="noStrike">
                          <a:effectLst/>
                        </a:rPr>
                        <a:t>4</a:t>
                      </a:r>
                      <a:endParaRPr lang="de-AT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39" marR="2239" marT="22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800" u="none" strike="noStrike">
                          <a:effectLst/>
                        </a:rPr>
                        <a:t>1</a:t>
                      </a:r>
                      <a:endParaRPr lang="de-AT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39" marR="2239" marT="2239" marB="0" anchor="ctr"/>
                </a:tc>
                <a:extLst>
                  <a:ext uri="{0D108BD9-81ED-4DB2-BD59-A6C34878D82A}">
                    <a16:rowId xmlns:a16="http://schemas.microsoft.com/office/drawing/2014/main" val="2483633729"/>
                  </a:ext>
                </a:extLst>
              </a:tr>
              <a:tr h="306022">
                <a:tc>
                  <a:txBody>
                    <a:bodyPr/>
                    <a:lstStyle/>
                    <a:p>
                      <a:pPr algn="l" fontAlgn="ctr"/>
                      <a:r>
                        <a:rPr lang="de-AT" sz="1100" u="none" strike="noStrike">
                          <a:effectLst/>
                        </a:rPr>
                        <a:t>MOH</a:t>
                      </a:r>
                      <a:endParaRPr lang="de-AT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39" marR="2239" marT="223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100" u="none" strike="noStrike">
                          <a:effectLst/>
                        </a:rPr>
                        <a:t>:</a:t>
                      </a:r>
                      <a:endParaRPr lang="de-AT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39" marR="2239" marT="22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100" u="none" strike="noStrike">
                          <a:effectLst/>
                        </a:rPr>
                        <a:t>SC VPHS</a:t>
                      </a:r>
                      <a:endParaRPr lang="de-AT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39" marR="2239" marT="22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100" u="none" strike="noStrike">
                          <a:effectLst/>
                        </a:rPr>
                        <a:t>13:30</a:t>
                      </a:r>
                      <a:endParaRPr lang="de-AT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39" marR="2239" marT="22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800" u="none" strike="noStrike">
                          <a:effectLst/>
                        </a:rPr>
                        <a:t>3</a:t>
                      </a:r>
                      <a:endParaRPr lang="de-AT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39" marR="2239" marT="22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800" u="none" strike="noStrike">
                          <a:effectLst/>
                        </a:rPr>
                        <a:t>2</a:t>
                      </a:r>
                      <a:endParaRPr lang="de-AT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39" marR="2239" marT="2239" marB="0" anchor="ctr"/>
                </a:tc>
                <a:extLst>
                  <a:ext uri="{0D108BD9-81ED-4DB2-BD59-A6C34878D82A}">
                    <a16:rowId xmlns:a16="http://schemas.microsoft.com/office/drawing/2014/main" val="1917227752"/>
                  </a:ext>
                </a:extLst>
              </a:tr>
              <a:tr h="306022">
                <a:tc>
                  <a:txBody>
                    <a:bodyPr/>
                    <a:lstStyle/>
                    <a:p>
                      <a:pPr algn="l" fontAlgn="ctr"/>
                      <a:r>
                        <a:rPr lang="de-AT" sz="1100" u="none" strike="noStrike">
                          <a:effectLst/>
                        </a:rPr>
                        <a:t>SC VPHS</a:t>
                      </a:r>
                      <a:endParaRPr lang="de-AT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39" marR="2239" marT="223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100" u="none" strike="noStrike">
                          <a:effectLst/>
                        </a:rPr>
                        <a:t>:</a:t>
                      </a:r>
                      <a:endParaRPr lang="de-AT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39" marR="2239" marT="22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100" u="none" strike="noStrike">
                          <a:effectLst/>
                        </a:rPr>
                        <a:t>Böhringer-Ingelheim</a:t>
                      </a:r>
                      <a:endParaRPr lang="de-AT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39" marR="2239" marT="22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100" u="none" strike="noStrike">
                          <a:effectLst/>
                        </a:rPr>
                        <a:t>13:50</a:t>
                      </a:r>
                      <a:endParaRPr lang="de-AT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39" marR="2239" marT="22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800" u="none" strike="noStrike">
                          <a:effectLst/>
                        </a:rPr>
                        <a:t>0</a:t>
                      </a:r>
                      <a:endParaRPr lang="de-AT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39" marR="2239" marT="22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800" u="none" strike="noStrike">
                          <a:effectLst/>
                        </a:rPr>
                        <a:t>9</a:t>
                      </a:r>
                      <a:endParaRPr lang="de-AT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39" marR="2239" marT="2239" marB="0" anchor="ctr"/>
                </a:tc>
                <a:extLst>
                  <a:ext uri="{0D108BD9-81ED-4DB2-BD59-A6C34878D82A}">
                    <a16:rowId xmlns:a16="http://schemas.microsoft.com/office/drawing/2014/main" val="3818177961"/>
                  </a:ext>
                </a:extLst>
              </a:tr>
              <a:tr h="294846">
                <a:tc>
                  <a:txBody>
                    <a:bodyPr/>
                    <a:lstStyle/>
                    <a:p>
                      <a:pPr algn="l" fontAlgn="ctr"/>
                      <a:r>
                        <a:rPr lang="de-AT" sz="1100" u="none" strike="noStrike">
                          <a:effectLst/>
                        </a:rPr>
                        <a:t>SAC Hietzing</a:t>
                      </a:r>
                      <a:endParaRPr lang="de-AT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39" marR="2239" marT="223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100" u="none" strike="noStrike">
                          <a:effectLst/>
                        </a:rPr>
                        <a:t>:</a:t>
                      </a:r>
                      <a:endParaRPr lang="de-AT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39" marR="2239" marT="22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100" u="none" strike="noStrike">
                          <a:effectLst/>
                        </a:rPr>
                        <a:t>MOH</a:t>
                      </a:r>
                      <a:endParaRPr lang="de-AT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39" marR="2239" marT="22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100" u="none" strike="noStrike">
                          <a:effectLst/>
                        </a:rPr>
                        <a:t>14:10</a:t>
                      </a:r>
                      <a:endParaRPr lang="de-AT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39" marR="2239" marT="22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800" u="none" strike="noStrike">
                          <a:effectLst/>
                        </a:rPr>
                        <a:t>3</a:t>
                      </a:r>
                      <a:endParaRPr lang="de-AT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39" marR="2239" marT="22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800" u="none" strike="noStrike" dirty="0">
                          <a:effectLst/>
                        </a:rPr>
                        <a:t>0</a:t>
                      </a:r>
                      <a:endParaRPr lang="de-AT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39" marR="2239" marT="2239" marB="0" anchor="ctr"/>
                </a:tc>
                <a:extLst>
                  <a:ext uri="{0D108BD9-81ED-4DB2-BD59-A6C34878D82A}">
                    <a16:rowId xmlns:a16="http://schemas.microsoft.com/office/drawing/2014/main" val="11121160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001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</Words>
  <Application>Microsoft Office PowerPoint</Application>
  <PresentationFormat>Breitbild</PresentationFormat>
  <Paragraphs>81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Spielplan &amp; Ergebnisse 2. Spieltag am 15.02.2025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Imanuel Grasser</dc:creator>
  <cp:lastModifiedBy>Imanuel Grasser</cp:lastModifiedBy>
  <cp:revision>5</cp:revision>
  <dcterms:created xsi:type="dcterms:W3CDTF">2025-01-27T09:17:16Z</dcterms:created>
  <dcterms:modified xsi:type="dcterms:W3CDTF">2025-02-17T08:17:26Z</dcterms:modified>
</cp:coreProperties>
</file>